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9" r:id="rId10"/>
    <p:sldId id="270" r:id="rId11"/>
    <p:sldId id="263" r:id="rId12"/>
    <p:sldId id="264" r:id="rId13"/>
    <p:sldId id="265" r:id="rId14"/>
    <p:sldId id="26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270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242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8250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72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3607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7652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6056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544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939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56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997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935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343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197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986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79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481B6-B4E6-4DD6-BC23-72DFCFE30C32}" type="datetimeFigureOut">
              <a:rPr lang="pt-PT" smtClean="0"/>
              <a:t>01/06/2023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04C55EE-BB7D-4797-BA40-0CA27A03A08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388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DFFDD-2819-40A1-9B48-C7571C86F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793" y="361051"/>
            <a:ext cx="10760878" cy="4030423"/>
          </a:xfrm>
        </p:spPr>
        <p:txBody>
          <a:bodyPr>
            <a:noAutofit/>
          </a:bodyPr>
          <a:lstStyle/>
          <a:p>
            <a:pPr algn="ctr"/>
            <a:r>
              <a:rPr lang="pt-PT" sz="4400" dirty="0">
                <a:latin typeface="Aharoni" panose="02010803020104030203" pitchFamily="2" charset="-79"/>
                <a:cs typeface="Aharoni" panose="02010803020104030203" pitchFamily="2" charset="-79"/>
              </a:rPr>
              <a:t>MECANISMOS DE AVALIAÇÃO DA PERCEÇÃO DA QUALIDADE DE INFORMAÇÃO ÁUDIO DIGITAL</a:t>
            </a:r>
            <a:br>
              <a:rPr lang="pt-PT" sz="4400" dirty="0">
                <a:latin typeface="Eras Bold ITC" panose="020B0907030504020204" pitchFamily="34" charset="0"/>
              </a:rPr>
            </a:br>
            <a:br>
              <a:rPr lang="pt-PT" sz="4800" dirty="0">
                <a:latin typeface="Eras Bold ITC" panose="020B0907030504020204" pitchFamily="34" charset="0"/>
              </a:rPr>
            </a:br>
            <a:r>
              <a:rPr lang="pt-PT" sz="4800" dirty="0">
                <a:solidFill>
                  <a:srgbClr val="FFC000"/>
                </a:solidFill>
                <a:latin typeface="Eras Bold ITC" panose="020B0907030504020204" pitchFamily="34" charset="0"/>
              </a:rPr>
              <a:t>Projeto LCC</a:t>
            </a:r>
            <a:endParaRPr lang="pt-PT" sz="4800" dirty="0">
              <a:solidFill>
                <a:srgbClr val="FFC00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14071E-970A-396B-79B0-80FBDE3C6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9410" y="4694965"/>
            <a:ext cx="8940861" cy="1662666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A72640 – Pedro Faria</a:t>
            </a:r>
          </a:p>
          <a:p>
            <a:pPr algn="ctr"/>
            <a:r>
              <a:rPr lang="pt-PT" dirty="0"/>
              <a:t>A82643 – João Pedro Goulart</a:t>
            </a:r>
          </a:p>
          <a:p>
            <a:pPr algn="ctr"/>
            <a:r>
              <a:rPr lang="pt-PT" dirty="0"/>
              <a:t>A87952 – Tiago Rodrigues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755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E5FBB-ED11-F01A-ECB2-D48EA804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ESPECTOGRAMAS</a:t>
            </a:r>
          </a:p>
        </p:txBody>
      </p:sp>
      <p:pic>
        <p:nvPicPr>
          <p:cNvPr id="5" name="Marcador de Posição de Conteúdo 4" descr="Uma imagem com texto, captura de ecrã, Saturação de cores, file&#10;&#10;Descrição gerada automaticamente">
            <a:extLst>
              <a:ext uri="{FF2B5EF4-FFF2-40B4-BE49-F238E27FC236}">
                <a16:creationId xmlns:a16="http://schemas.microsoft.com/office/drawing/2014/main" id="{B9A0A87B-F385-31F9-5F7A-5606CB33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81" y="1264555"/>
            <a:ext cx="6632638" cy="5133600"/>
          </a:xfrm>
        </p:spPr>
      </p:pic>
    </p:spTree>
    <p:extLst>
      <p:ext uri="{BB962C8B-B14F-4D97-AF65-F5344CB8AC3E}">
        <p14:creationId xmlns:p14="http://schemas.microsoft.com/office/powerpoint/2010/main" val="392879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CF7EE-0802-FA79-F33B-919D9153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CONCLUSÕES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CE4BF4-C15F-F8E2-94E5-C27E2DE2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076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CF7EE-0802-FA79-F33B-919D9153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CONCLUSÕES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CE4BF4-C15F-F8E2-94E5-C27E2DE2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Maior taxa de bits = Maior transmissão de dados por segundo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DB6EEE3-D510-17CF-62E1-242896B427C4}"/>
              </a:ext>
            </a:extLst>
          </p:cNvPr>
          <p:cNvSpPr txBox="1"/>
          <p:nvPr/>
        </p:nvSpPr>
        <p:spPr>
          <a:xfrm>
            <a:off x="2589212" y="2095664"/>
            <a:ext cx="7382850" cy="467011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35342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CF7EE-0802-FA79-F33B-919D9153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CONCLUSÕES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CE4BF4-C15F-F8E2-94E5-C27E2DE2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Maior taxa de bits = Maior transmissão de dados por segundo</a:t>
            </a:r>
          </a:p>
          <a:p>
            <a:endParaRPr lang="pt-PT" dirty="0"/>
          </a:p>
          <a:p>
            <a:r>
              <a:rPr lang="pt-PT" dirty="0"/>
              <a:t>Menor taxa de bits = Menor transmissão de dados por segundo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DB6EEE3-D510-17CF-62E1-242896B427C4}"/>
              </a:ext>
            </a:extLst>
          </p:cNvPr>
          <p:cNvSpPr txBox="1"/>
          <p:nvPr/>
        </p:nvSpPr>
        <p:spPr>
          <a:xfrm>
            <a:off x="2589212" y="2095664"/>
            <a:ext cx="7382850" cy="467011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06C608-79C2-2000-3379-736CA322C48E}"/>
              </a:ext>
            </a:extLst>
          </p:cNvPr>
          <p:cNvSpPr txBox="1"/>
          <p:nvPr/>
        </p:nvSpPr>
        <p:spPr>
          <a:xfrm>
            <a:off x="2589212" y="2876632"/>
            <a:ext cx="7520206" cy="502331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2725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3448D-6CCB-D5FE-2240-F5D1F194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F2E541A-94C8-381D-6B68-12ED6B4F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 forma visual, podemos sempre, através dos </a:t>
            </a:r>
            <a:r>
              <a:rPr lang="pt-PT" dirty="0" err="1"/>
              <a:t>espectogramas</a:t>
            </a:r>
            <a:r>
              <a:rPr lang="pt-PT" dirty="0"/>
              <a:t> concluir com bastante certeza qual é o áudio com melhor qualidade, isto é, o áudio com maior taxa de bits.</a:t>
            </a:r>
          </a:p>
          <a:p>
            <a:r>
              <a:rPr lang="pt-PT" dirty="0"/>
              <a:t>Para calcular a qualidade de forma automática, concluímos que tem de ser criado um algoritmo que efetue estas comparações e atribua um valor de qualidade inteiro.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4245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AE129C-9911-5C69-2A9D-DD0D2A2F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251" y="1968137"/>
            <a:ext cx="3515497" cy="2921726"/>
          </a:xfrm>
        </p:spPr>
        <p:txBody>
          <a:bodyPr>
            <a:normAutofit/>
          </a:bodyPr>
          <a:lstStyle/>
          <a:p>
            <a:r>
              <a:rPr lang="en-US" sz="13800" dirty="0">
                <a:latin typeface="Aharoni" panose="02010803020104030203" pitchFamily="2" charset="-79"/>
                <a:cs typeface="Aharoni" panose="02010803020104030203" pitchFamily="2" charset="-79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26559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25837-7B35-561F-88EE-1AF3288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3A1815-D697-B318-468E-373C5B80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3923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25837-7B35-561F-88EE-1AF3288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3A1815-D697-B318-468E-373C5B80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Este projeto tem como principal objetivo realizar uma investigação sobre a </a:t>
            </a:r>
            <a:r>
              <a:rPr lang="pt-PT" dirty="0" err="1"/>
              <a:t>percepção</a:t>
            </a:r>
            <a:r>
              <a:rPr lang="pt-PT" dirty="0"/>
              <a:t> da qualidade do áudio em formato digital. Para tal, efetuaram-se pesquisas para identificar estudos relevantes sobre o tema, visando a compreensão das suas limitações em relação aos dados adquiridos, tratamento estatístico e conclusões. </a:t>
            </a:r>
          </a:p>
          <a:p>
            <a:r>
              <a:rPr lang="pt-PT" dirty="0"/>
              <a:t>O segundo objetivo do projeto foi a criação de um programa que convertesse a amplitude do sinal recebido em decibéis através da transformação de Fourier.</a:t>
            </a:r>
          </a:p>
        </p:txBody>
      </p:sp>
    </p:spTree>
    <p:extLst>
      <p:ext uri="{BB962C8B-B14F-4D97-AF65-F5344CB8AC3E}">
        <p14:creationId xmlns:p14="http://schemas.microsoft.com/office/powerpoint/2010/main" val="176062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25837-7B35-561F-88EE-1AF3288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3A1815-D697-B318-468E-373C5B80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Compressão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0732200-15C9-FC20-3016-264B68BE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84" y="2133600"/>
            <a:ext cx="3029975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25837-7B35-561F-88EE-1AF3288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3A1815-D697-B318-468E-373C5B80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Compressão de Dados</a:t>
            </a:r>
          </a:p>
          <a:p>
            <a:endParaRPr lang="pt-PT" dirty="0"/>
          </a:p>
          <a:p>
            <a:r>
              <a:rPr lang="pt-PT" dirty="0"/>
              <a:t>Compressão </a:t>
            </a:r>
            <a:r>
              <a:rPr lang="pt-PT" dirty="0" err="1"/>
              <a:t>lossless</a:t>
            </a:r>
            <a:r>
              <a:rPr lang="pt-PT" dirty="0"/>
              <a:t>/</a:t>
            </a:r>
            <a:r>
              <a:rPr lang="pt-PT" dirty="0" err="1"/>
              <a:t>lossy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AF2881-2895-9EA9-2CA8-2ABCEFB2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80" y="2133600"/>
            <a:ext cx="3029975" cy="4145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F0F8D62-BAAC-73AD-754B-ABBE5751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80" y="2907795"/>
            <a:ext cx="3307160" cy="45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0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25837-7B35-561F-88EE-1AF3288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3A1815-D697-B318-468E-373C5B80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Compressão de Dados</a:t>
            </a:r>
          </a:p>
          <a:p>
            <a:endParaRPr lang="pt-PT" dirty="0"/>
          </a:p>
          <a:p>
            <a:r>
              <a:rPr lang="pt-PT" dirty="0"/>
              <a:t>Compressão </a:t>
            </a:r>
            <a:r>
              <a:rPr lang="pt-PT" dirty="0" err="1"/>
              <a:t>lossless</a:t>
            </a:r>
            <a:r>
              <a:rPr lang="pt-PT" dirty="0"/>
              <a:t>/</a:t>
            </a:r>
            <a:r>
              <a:rPr lang="pt-PT" dirty="0" err="1"/>
              <a:t>lossy</a:t>
            </a:r>
            <a:endParaRPr lang="pt-PT" dirty="0"/>
          </a:p>
          <a:p>
            <a:endParaRPr lang="pt-PT" dirty="0"/>
          </a:p>
          <a:p>
            <a:r>
              <a:rPr lang="pt-PT" dirty="0"/>
              <a:t>Formatos de áudio </a:t>
            </a:r>
            <a:r>
              <a:rPr lang="pt-PT" dirty="0" err="1"/>
              <a:t>lossy</a:t>
            </a:r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AF2881-2895-9EA9-2CA8-2ABCEFB2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80" y="2133600"/>
            <a:ext cx="3029975" cy="4145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F0F8D62-BAAC-73AD-754B-ABBE5751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80" y="2907795"/>
            <a:ext cx="3307160" cy="45248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9222C6B-B3F0-963A-D3F1-B1FEB2C0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622" y="3719915"/>
            <a:ext cx="3304318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2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25837-7B35-561F-88EE-1AF3288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3A1815-D697-B318-468E-373C5B80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Compressão de Dados</a:t>
            </a:r>
          </a:p>
          <a:p>
            <a:endParaRPr lang="pt-PT" dirty="0"/>
          </a:p>
          <a:p>
            <a:r>
              <a:rPr lang="pt-PT" dirty="0"/>
              <a:t>Compressão </a:t>
            </a:r>
            <a:r>
              <a:rPr lang="pt-PT" dirty="0" err="1"/>
              <a:t>lossless</a:t>
            </a:r>
            <a:r>
              <a:rPr lang="pt-PT" dirty="0"/>
              <a:t>/</a:t>
            </a:r>
            <a:r>
              <a:rPr lang="pt-PT" dirty="0" err="1"/>
              <a:t>lossy</a:t>
            </a:r>
            <a:endParaRPr lang="pt-PT" dirty="0"/>
          </a:p>
          <a:p>
            <a:endParaRPr lang="pt-PT" dirty="0"/>
          </a:p>
          <a:p>
            <a:r>
              <a:rPr lang="pt-PT" dirty="0"/>
              <a:t>Formatos de áudio </a:t>
            </a:r>
            <a:r>
              <a:rPr lang="pt-PT" dirty="0" err="1"/>
              <a:t>lossy</a:t>
            </a:r>
            <a:endParaRPr lang="pt-PT" dirty="0"/>
          </a:p>
          <a:p>
            <a:endParaRPr lang="pt-PT" dirty="0"/>
          </a:p>
          <a:p>
            <a:r>
              <a:rPr lang="pt-PT" dirty="0"/>
              <a:t>Identificação de compressão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AF2881-2895-9EA9-2CA8-2ABCEFB2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80" y="2133600"/>
            <a:ext cx="3029975" cy="4145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F0F8D62-BAAC-73AD-754B-ABBE5751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80" y="2907795"/>
            <a:ext cx="3307160" cy="45248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9222C6B-B3F0-963A-D3F1-B1FEB2C0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780" y="3719915"/>
            <a:ext cx="3304318" cy="4511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AE9FC69-A379-B2AE-C2AF-3660168C2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780" y="4530689"/>
            <a:ext cx="3782020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9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86252-C768-10EA-C398-48669C4D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PROGAMA</a:t>
            </a:r>
            <a:endParaRPr lang="pt-PT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D687F34-E8BF-1D01-EAAD-ABE6A3665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Criámos o programa para poder analisar as diferenças entre as várias qualidades de áudio.</a:t>
            </a:r>
          </a:p>
          <a:p>
            <a:r>
              <a:rPr lang="pt-PT" dirty="0"/>
              <a:t>O programa recebe ficheiros de áudio e utiliza a transformada de Fourier para converter as amplitudes dos sinais dos respetivos ficheiros áudio para uma escala de decibéis.</a:t>
            </a:r>
          </a:p>
          <a:p>
            <a:r>
              <a:rPr lang="pt-PT" dirty="0"/>
              <a:t>Após efetuada a conversão, o programa efetua ainda o </a:t>
            </a:r>
            <a:r>
              <a:rPr lang="pt-PT" dirty="0" err="1"/>
              <a:t>plot</a:t>
            </a:r>
            <a:r>
              <a:rPr lang="pt-PT" dirty="0"/>
              <a:t> do respetivo espectrograma.</a:t>
            </a:r>
          </a:p>
        </p:txBody>
      </p:sp>
    </p:spTree>
    <p:extLst>
      <p:ext uri="{BB962C8B-B14F-4D97-AF65-F5344CB8AC3E}">
        <p14:creationId xmlns:p14="http://schemas.microsoft.com/office/powerpoint/2010/main" val="6770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E5FBB-ED11-F01A-ECB2-D48EA804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800" dirty="0">
                <a:latin typeface="Aharoni" panose="02010803020104030203" pitchFamily="2" charset="-79"/>
                <a:cs typeface="Aharoni" panose="02010803020104030203" pitchFamily="2" charset="-79"/>
              </a:rPr>
              <a:t>ESPECTOGRAMAS</a:t>
            </a:r>
          </a:p>
        </p:txBody>
      </p:sp>
      <p:pic>
        <p:nvPicPr>
          <p:cNvPr id="5" name="Marcador de Posição de Conteúdo 4" descr="Uma imagem com texto, captura de ecrã, Saturação de cores, Tipo de letra&#10;&#10;Descrição gerada automaticamente">
            <a:extLst>
              <a:ext uri="{FF2B5EF4-FFF2-40B4-BE49-F238E27FC236}">
                <a16:creationId xmlns:a16="http://schemas.microsoft.com/office/drawing/2014/main" id="{B5376A99-34A6-D676-BB8C-B7FF025DC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81" y="1264555"/>
            <a:ext cx="6632638" cy="5133600"/>
          </a:xfrm>
        </p:spPr>
      </p:pic>
    </p:spTree>
    <p:extLst>
      <p:ext uri="{BB962C8B-B14F-4D97-AF65-F5344CB8AC3E}">
        <p14:creationId xmlns:p14="http://schemas.microsoft.com/office/powerpoint/2010/main" val="2030527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Hast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Hast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aste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F503C71C-D340-4A2B-BC74-0A37E7851964}" vid="{B0388458-1FA9-4744-80A5-264EB1E792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465</TotalTime>
  <Words>305</Words>
  <Application>Microsoft Office PowerPoint</Application>
  <PresentationFormat>Ecrã Panorâmico</PresentationFormat>
  <Paragraphs>45</Paragraphs>
  <Slides>15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1" baseType="lpstr">
      <vt:lpstr>Aharoni</vt:lpstr>
      <vt:lpstr>Arial</vt:lpstr>
      <vt:lpstr>Century Gothic</vt:lpstr>
      <vt:lpstr>Eras Bold ITC</vt:lpstr>
      <vt:lpstr>Wingdings 3</vt:lpstr>
      <vt:lpstr>Tema1</vt:lpstr>
      <vt:lpstr>MECANISMOS DE AVALIAÇÃO DA PERCEÇÃO DA QUALIDADE DE INFORMAÇÃO ÁUDIO DIGITAL  Projeto LCC</vt:lpstr>
      <vt:lpstr>INTRODUÇÃO</vt:lpstr>
      <vt:lpstr>INTRODUÇÃO</vt:lpstr>
      <vt:lpstr>INTRODUÇÃO</vt:lpstr>
      <vt:lpstr>INTRODUÇÃO</vt:lpstr>
      <vt:lpstr>INTRODUÇÃO</vt:lpstr>
      <vt:lpstr>INTRODUÇÃO</vt:lpstr>
      <vt:lpstr>PROGAMA</vt:lpstr>
      <vt:lpstr>ESPECTOGRAMAS</vt:lpstr>
      <vt:lpstr>ESPECTOGRAMAS</vt:lpstr>
      <vt:lpstr>CONCLUSÕES</vt:lpstr>
      <vt:lpstr>CONCLUSÕES</vt:lpstr>
      <vt:lpstr>CONCLUSÕES</vt:lpstr>
      <vt:lpstr>CONCLUSÃO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MECANISMOS DE AVALIAÇÃO DA PERCEÇÃO DA QUALIDADE DE INFORMAÇÃO ÁUDIO DIGITAL.  Projeto LCC</dc:title>
  <dc:creator>Tiago</dc:creator>
  <cp:lastModifiedBy>Tiago</cp:lastModifiedBy>
  <cp:revision>8</cp:revision>
  <dcterms:created xsi:type="dcterms:W3CDTF">2023-05-31T23:55:43Z</dcterms:created>
  <dcterms:modified xsi:type="dcterms:W3CDTF">2023-06-01T23:38:37Z</dcterms:modified>
</cp:coreProperties>
</file>